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Mont Bold" charset="1" panose="00000800000000000000"/>
      <p:regular r:id="rId25"/>
    </p:embeddedFont>
    <p:embeddedFont>
      <p:font typeface="Mont" charset="1" panose="00000500000000000000"/>
      <p:regular r:id="rId26"/>
    </p:embeddedFont>
    <p:embeddedFont>
      <p:font typeface="Open Sauce" charset="1" panose="000005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gif" Type="http://schemas.openxmlformats.org/officeDocument/2006/relationships/image"/><Relationship Id="rId4" Target="../media/image24.gif" Type="http://schemas.openxmlformats.org/officeDocument/2006/relationships/image"/><Relationship Id="rId5" Target="../media/image25.gif" Type="http://schemas.openxmlformats.org/officeDocument/2006/relationships/image"/><Relationship Id="rId6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3.png" Type="http://schemas.openxmlformats.org/officeDocument/2006/relationships/image"/><Relationship Id="rId7" Target="../media/image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4.png" Type="http://schemas.openxmlformats.org/officeDocument/2006/relationships/image"/><Relationship Id="rId7" Target="../media/image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5.png" Type="http://schemas.openxmlformats.org/officeDocument/2006/relationships/image"/><Relationship Id="rId7" Target="../media/image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gif" Type="http://schemas.openxmlformats.org/officeDocument/2006/relationships/image"/><Relationship Id="rId3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gif" Type="http://schemas.openxmlformats.org/officeDocument/2006/relationships/image"/><Relationship Id="rId3" Target="../media/image8.gif" Type="http://schemas.openxmlformats.org/officeDocument/2006/relationships/image"/><Relationship Id="rId4" Target="../media/image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gif" Type="http://schemas.openxmlformats.org/officeDocument/2006/relationships/image"/><Relationship Id="rId3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854357" y="4200525"/>
            <a:ext cx="4579286" cy="178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b="true" sz="6000" spc="120">
                <a:solidFill>
                  <a:srgbClr val="C5161D"/>
                </a:solidFill>
                <a:latin typeface="Mont Bold"/>
                <a:ea typeface="Mont Bold"/>
                <a:cs typeface="Mont Bold"/>
                <a:sym typeface="Mont Bold"/>
              </a:rPr>
              <a:t>REAL</a:t>
            </a:r>
            <a:r>
              <a:rPr lang="en-US" b="true" sz="6000" spc="120">
                <a:solidFill>
                  <a:srgbClr val="FF3131"/>
                </a:solidFill>
                <a:latin typeface="Mont Bold"/>
                <a:ea typeface="Mont Bold"/>
                <a:cs typeface="Mont Bold"/>
                <a:sym typeface="Mont Bold"/>
              </a:rPr>
              <a:t> </a:t>
            </a:r>
            <a:r>
              <a:rPr lang="en-US" b="true" sz="6000" spc="120">
                <a:solidFill>
                  <a:srgbClr val="004189"/>
                </a:solidFill>
                <a:latin typeface="Mont Bold"/>
                <a:ea typeface="Mont Bold"/>
                <a:cs typeface="Mont Bold"/>
                <a:sym typeface="Mont Bold"/>
              </a:rPr>
              <a:t>SCENARIO</a:t>
            </a:r>
            <a:r>
              <a:rPr lang="en-US" b="true" sz="6000" spc="120">
                <a:solidFill>
                  <a:srgbClr val="004AAD"/>
                </a:solidFill>
                <a:latin typeface="Mont Bold"/>
                <a:ea typeface="Mont Bold"/>
                <a:cs typeface="Mont Bold"/>
                <a:sym typeface="Mont Bold"/>
              </a:rPr>
              <a:t>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418457" y="7534324"/>
            <a:ext cx="2538809" cy="84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b="true" sz="500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2025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067692" y="0"/>
            <a:ext cx="4220308" cy="1028700"/>
          </a:xfrm>
          <a:custGeom>
            <a:avLst/>
            <a:gdLst/>
            <a:ahLst/>
            <a:cxnLst/>
            <a:rect r="r" b="b" t="t" l="l"/>
            <a:pathLst>
              <a:path h="1028700" w="4220308">
                <a:moveTo>
                  <a:pt x="0" y="0"/>
                </a:moveTo>
                <a:lnTo>
                  <a:pt x="4220308" y="0"/>
                </a:lnTo>
                <a:lnTo>
                  <a:pt x="4220308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68875" y="2245991"/>
            <a:ext cx="1710425" cy="1994665"/>
          </a:xfrm>
          <a:custGeom>
            <a:avLst/>
            <a:gdLst/>
            <a:ahLst/>
            <a:cxnLst/>
            <a:rect r="r" b="b" t="t" l="l"/>
            <a:pathLst>
              <a:path h="1994665" w="1710425">
                <a:moveTo>
                  <a:pt x="0" y="0"/>
                </a:moveTo>
                <a:lnTo>
                  <a:pt x="1710425" y="0"/>
                </a:lnTo>
                <a:lnTo>
                  <a:pt x="1710425" y="1994665"/>
                </a:lnTo>
                <a:lnTo>
                  <a:pt x="0" y="19946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5772407" y="3757876"/>
            <a:ext cx="1977943" cy="150323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129431" y="4793882"/>
            <a:ext cx="1548320" cy="143993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4004415" y="3826723"/>
            <a:ext cx="2154154" cy="2354267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365984" y="7646425"/>
            <a:ext cx="16230600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545454"/>
                </a:solidFill>
                <a:latin typeface="Mont"/>
                <a:ea typeface="Mont"/>
                <a:cs typeface="Mont"/>
                <a:sym typeface="Mont"/>
              </a:rPr>
              <a:t>AI-powered </a:t>
            </a:r>
            <a:r>
              <a:rPr lang="en-US" sz="3000">
                <a:solidFill>
                  <a:srgbClr val="C5161D"/>
                </a:solidFill>
                <a:latin typeface="Mont"/>
                <a:ea typeface="Mont"/>
                <a:cs typeface="Mont"/>
                <a:sym typeface="Mont"/>
              </a:rPr>
              <a:t>MergeDocs </a:t>
            </a:r>
            <a:r>
              <a:rPr lang="en-US" sz="3000">
                <a:solidFill>
                  <a:srgbClr val="545454"/>
                </a:solidFill>
                <a:latin typeface="Mont"/>
                <a:ea typeface="Mont"/>
                <a:cs typeface="Mont"/>
                <a:sym typeface="Mont"/>
              </a:rPr>
              <a:t>processes messy, tilted, multilingual documents—turning blurry PDFs into</a:t>
            </a:r>
            <a:r>
              <a:rPr lang="en-US" sz="3000">
                <a:solidFill>
                  <a:srgbClr val="004AAD"/>
                </a:solidFill>
                <a:latin typeface="Mont"/>
                <a:ea typeface="Mont"/>
                <a:cs typeface="Mont"/>
                <a:sym typeface="Mont"/>
              </a:rPr>
              <a:t> approvals </a:t>
            </a:r>
            <a:r>
              <a:rPr lang="en-US" sz="3000">
                <a:solidFill>
                  <a:srgbClr val="545454"/>
                </a:solidFill>
                <a:latin typeface="Mont"/>
                <a:ea typeface="Mont"/>
                <a:cs typeface="Mont"/>
                <a:sym typeface="Mont"/>
              </a:rPr>
              <a:t>in seconds, not days.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067692" y="0"/>
            <a:ext cx="4220308" cy="1028700"/>
          </a:xfrm>
          <a:custGeom>
            <a:avLst/>
            <a:gdLst/>
            <a:ahLst/>
            <a:cxnLst/>
            <a:rect r="r" b="b" t="t" l="l"/>
            <a:pathLst>
              <a:path h="1028700" w="4220308">
                <a:moveTo>
                  <a:pt x="0" y="0"/>
                </a:moveTo>
                <a:lnTo>
                  <a:pt x="4220308" y="0"/>
                </a:lnTo>
                <a:lnTo>
                  <a:pt x="4220308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56309" y="2072515"/>
            <a:ext cx="14575381" cy="7185785"/>
          </a:xfrm>
          <a:custGeom>
            <a:avLst/>
            <a:gdLst/>
            <a:ahLst/>
            <a:cxnLst/>
            <a:rect r="r" b="b" t="t" l="l"/>
            <a:pathLst>
              <a:path h="7185785" w="14575381">
                <a:moveTo>
                  <a:pt x="0" y="0"/>
                </a:moveTo>
                <a:lnTo>
                  <a:pt x="14575382" y="0"/>
                </a:lnTo>
                <a:lnTo>
                  <a:pt x="14575382" y="7185785"/>
                </a:lnTo>
                <a:lnTo>
                  <a:pt x="0" y="71857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865" r="-989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801865" y="704850"/>
            <a:ext cx="8684270" cy="1228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C5161D"/>
                </a:solidFill>
                <a:latin typeface="Mont Bold"/>
                <a:ea typeface="Mont Bold"/>
                <a:cs typeface="Mont Bold"/>
                <a:sym typeface="Mont Bold"/>
              </a:rPr>
              <a:t>MODEL ARCHITECTURE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067692" y="0"/>
            <a:ext cx="4220308" cy="1028700"/>
          </a:xfrm>
          <a:custGeom>
            <a:avLst/>
            <a:gdLst/>
            <a:ahLst/>
            <a:cxnLst/>
            <a:rect r="r" b="b" t="t" l="l"/>
            <a:pathLst>
              <a:path h="1028700" w="4220308">
                <a:moveTo>
                  <a:pt x="0" y="0"/>
                </a:moveTo>
                <a:lnTo>
                  <a:pt x="4220308" y="0"/>
                </a:lnTo>
                <a:lnTo>
                  <a:pt x="4220308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42085" y="1028700"/>
            <a:ext cx="10417215" cy="8229600"/>
          </a:xfrm>
          <a:custGeom>
            <a:avLst/>
            <a:gdLst/>
            <a:ahLst/>
            <a:cxnLst/>
            <a:rect r="r" b="b" t="t" l="l"/>
            <a:pathLst>
              <a:path h="8229600" w="10417215">
                <a:moveTo>
                  <a:pt x="0" y="0"/>
                </a:moveTo>
                <a:lnTo>
                  <a:pt x="10417215" y="0"/>
                </a:lnTo>
                <a:lnTo>
                  <a:pt x="1041721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4012"/>
            <a:ext cx="4504698" cy="4018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30"/>
              </a:lnSpc>
              <a:spcBef>
                <a:spcPct val="0"/>
              </a:spcBef>
            </a:pPr>
            <a:r>
              <a:rPr lang="en-US" sz="19307">
                <a:solidFill>
                  <a:srgbClr val="C5161D"/>
                </a:solidFill>
                <a:latin typeface="Mont"/>
                <a:ea typeface="Mont"/>
                <a:cs typeface="Mont"/>
                <a:sym typeface="Mont"/>
              </a:rPr>
              <a:t>96%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963444"/>
            <a:ext cx="1836539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4AAD"/>
                </a:solidFill>
                <a:latin typeface="Mont"/>
                <a:ea typeface="Mont"/>
                <a:cs typeface="Mont"/>
                <a:sym typeface="Mont"/>
              </a:rPr>
              <a:t>Accuracy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620669"/>
            <a:ext cx="4512361" cy="40187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030"/>
              </a:lnSpc>
              <a:spcBef>
                <a:spcPct val="0"/>
              </a:spcBef>
            </a:pPr>
            <a:r>
              <a:rPr lang="en-US" sz="19307">
                <a:solidFill>
                  <a:srgbClr val="004189"/>
                </a:solidFill>
                <a:latin typeface="Mont"/>
                <a:ea typeface="Mont"/>
                <a:cs typeface="Mont"/>
                <a:sym typeface="Mont"/>
              </a:rPr>
              <a:t>93%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468013"/>
            <a:ext cx="2679650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C5161D"/>
                </a:solidFill>
                <a:latin typeface="Mont"/>
                <a:ea typeface="Mont"/>
                <a:cs typeface="Mont"/>
                <a:sym typeface="Mont"/>
              </a:rPr>
              <a:t>Weighted Avg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4067692" y="0"/>
            <a:ext cx="4220308" cy="1028700"/>
          </a:xfrm>
          <a:custGeom>
            <a:avLst/>
            <a:gdLst/>
            <a:ahLst/>
            <a:cxnLst/>
            <a:rect r="r" b="b" t="t" l="l"/>
            <a:pathLst>
              <a:path h="1028700" w="4220308">
                <a:moveTo>
                  <a:pt x="0" y="0"/>
                </a:moveTo>
                <a:lnTo>
                  <a:pt x="4220308" y="0"/>
                </a:lnTo>
                <a:lnTo>
                  <a:pt x="4220308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143500"/>
            <a:ext cx="9144000" cy="9144000"/>
          </a:xfrm>
          <a:custGeom>
            <a:avLst/>
            <a:gdLst/>
            <a:ahLst/>
            <a:cxnLst/>
            <a:rect r="r" b="b" t="t" l="l"/>
            <a:pathLst>
              <a:path h="9144000" w="9144000">
                <a:moveTo>
                  <a:pt x="0" y="0"/>
                </a:moveTo>
                <a:lnTo>
                  <a:pt x="9144000" y="0"/>
                </a:lnTo>
                <a:lnTo>
                  <a:pt x="9144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-4000500"/>
            <a:ext cx="9144000" cy="9144000"/>
          </a:xfrm>
          <a:custGeom>
            <a:avLst/>
            <a:gdLst/>
            <a:ahLst/>
            <a:cxnLst/>
            <a:rect r="r" b="b" t="t" l="l"/>
            <a:pathLst>
              <a:path h="9144000" w="9144000">
                <a:moveTo>
                  <a:pt x="0" y="0"/>
                </a:moveTo>
                <a:lnTo>
                  <a:pt x="9144000" y="0"/>
                </a:lnTo>
                <a:lnTo>
                  <a:pt x="9144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97624" y="1028700"/>
            <a:ext cx="12492751" cy="8229600"/>
          </a:xfrm>
          <a:custGeom>
            <a:avLst/>
            <a:gdLst/>
            <a:ahLst/>
            <a:cxnLst/>
            <a:rect r="r" b="b" t="t" l="l"/>
            <a:pathLst>
              <a:path h="8229600" w="12492751">
                <a:moveTo>
                  <a:pt x="0" y="0"/>
                </a:moveTo>
                <a:lnTo>
                  <a:pt x="12492752" y="0"/>
                </a:lnTo>
                <a:lnTo>
                  <a:pt x="124927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067692" y="9258300"/>
            <a:ext cx="4220308" cy="1028700"/>
          </a:xfrm>
          <a:custGeom>
            <a:avLst/>
            <a:gdLst/>
            <a:ahLst/>
            <a:cxnLst/>
            <a:rect r="r" b="b" t="t" l="l"/>
            <a:pathLst>
              <a:path h="1028700" w="4220308">
                <a:moveTo>
                  <a:pt x="0" y="0"/>
                </a:moveTo>
                <a:lnTo>
                  <a:pt x="4220308" y="0"/>
                </a:lnTo>
                <a:lnTo>
                  <a:pt x="4220308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143500"/>
            <a:ext cx="9144000" cy="9144000"/>
          </a:xfrm>
          <a:custGeom>
            <a:avLst/>
            <a:gdLst/>
            <a:ahLst/>
            <a:cxnLst/>
            <a:rect r="r" b="b" t="t" l="l"/>
            <a:pathLst>
              <a:path h="9144000" w="9144000">
                <a:moveTo>
                  <a:pt x="0" y="0"/>
                </a:moveTo>
                <a:lnTo>
                  <a:pt x="9144000" y="0"/>
                </a:lnTo>
                <a:lnTo>
                  <a:pt x="9144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-4000500"/>
            <a:ext cx="9144000" cy="9144000"/>
          </a:xfrm>
          <a:custGeom>
            <a:avLst/>
            <a:gdLst/>
            <a:ahLst/>
            <a:cxnLst/>
            <a:rect r="r" b="b" t="t" l="l"/>
            <a:pathLst>
              <a:path h="9144000" w="9144000">
                <a:moveTo>
                  <a:pt x="0" y="0"/>
                </a:moveTo>
                <a:lnTo>
                  <a:pt x="9144000" y="0"/>
                </a:lnTo>
                <a:lnTo>
                  <a:pt x="9144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325375" y="651731"/>
            <a:ext cx="13637250" cy="8983538"/>
          </a:xfrm>
          <a:custGeom>
            <a:avLst/>
            <a:gdLst/>
            <a:ahLst/>
            <a:cxnLst/>
            <a:rect r="r" b="b" t="t" l="l"/>
            <a:pathLst>
              <a:path h="8983538" w="13637250">
                <a:moveTo>
                  <a:pt x="0" y="0"/>
                </a:moveTo>
                <a:lnTo>
                  <a:pt x="13637250" y="0"/>
                </a:lnTo>
                <a:lnTo>
                  <a:pt x="13637250" y="8983538"/>
                </a:lnTo>
                <a:lnTo>
                  <a:pt x="0" y="89835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067692" y="9258300"/>
            <a:ext cx="4220308" cy="1028700"/>
          </a:xfrm>
          <a:custGeom>
            <a:avLst/>
            <a:gdLst/>
            <a:ahLst/>
            <a:cxnLst/>
            <a:rect r="r" b="b" t="t" l="l"/>
            <a:pathLst>
              <a:path h="1028700" w="4220308">
                <a:moveTo>
                  <a:pt x="0" y="0"/>
                </a:moveTo>
                <a:lnTo>
                  <a:pt x="4220308" y="0"/>
                </a:lnTo>
                <a:lnTo>
                  <a:pt x="4220308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143500"/>
            <a:ext cx="9144000" cy="9144000"/>
          </a:xfrm>
          <a:custGeom>
            <a:avLst/>
            <a:gdLst/>
            <a:ahLst/>
            <a:cxnLst/>
            <a:rect r="r" b="b" t="t" l="l"/>
            <a:pathLst>
              <a:path h="9144000" w="9144000">
                <a:moveTo>
                  <a:pt x="0" y="0"/>
                </a:moveTo>
                <a:lnTo>
                  <a:pt x="9144000" y="0"/>
                </a:lnTo>
                <a:lnTo>
                  <a:pt x="9144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-4000500"/>
            <a:ext cx="9144000" cy="9144000"/>
          </a:xfrm>
          <a:custGeom>
            <a:avLst/>
            <a:gdLst/>
            <a:ahLst/>
            <a:cxnLst/>
            <a:rect r="r" b="b" t="t" l="l"/>
            <a:pathLst>
              <a:path h="9144000" w="9144000">
                <a:moveTo>
                  <a:pt x="0" y="0"/>
                </a:moveTo>
                <a:lnTo>
                  <a:pt x="9144000" y="0"/>
                </a:lnTo>
                <a:lnTo>
                  <a:pt x="9144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97624" y="1028700"/>
            <a:ext cx="12492751" cy="8229600"/>
          </a:xfrm>
          <a:custGeom>
            <a:avLst/>
            <a:gdLst/>
            <a:ahLst/>
            <a:cxnLst/>
            <a:rect r="r" b="b" t="t" l="l"/>
            <a:pathLst>
              <a:path h="8229600" w="12492751">
                <a:moveTo>
                  <a:pt x="0" y="0"/>
                </a:moveTo>
                <a:lnTo>
                  <a:pt x="12492752" y="0"/>
                </a:lnTo>
                <a:lnTo>
                  <a:pt x="124927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067692" y="9201150"/>
            <a:ext cx="4220308" cy="1028700"/>
          </a:xfrm>
          <a:custGeom>
            <a:avLst/>
            <a:gdLst/>
            <a:ahLst/>
            <a:cxnLst/>
            <a:rect r="r" b="b" t="t" l="l"/>
            <a:pathLst>
              <a:path h="1028700" w="4220308">
                <a:moveTo>
                  <a:pt x="0" y="0"/>
                </a:moveTo>
                <a:lnTo>
                  <a:pt x="4220308" y="0"/>
                </a:lnTo>
                <a:lnTo>
                  <a:pt x="4220308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143500"/>
            <a:ext cx="9144000" cy="9144000"/>
          </a:xfrm>
          <a:custGeom>
            <a:avLst/>
            <a:gdLst/>
            <a:ahLst/>
            <a:cxnLst/>
            <a:rect r="r" b="b" t="t" l="l"/>
            <a:pathLst>
              <a:path h="9144000" w="9144000">
                <a:moveTo>
                  <a:pt x="0" y="0"/>
                </a:moveTo>
                <a:lnTo>
                  <a:pt x="9144000" y="0"/>
                </a:lnTo>
                <a:lnTo>
                  <a:pt x="9144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-4000500"/>
            <a:ext cx="9144000" cy="9144000"/>
          </a:xfrm>
          <a:custGeom>
            <a:avLst/>
            <a:gdLst/>
            <a:ahLst/>
            <a:cxnLst/>
            <a:rect r="r" b="b" t="t" l="l"/>
            <a:pathLst>
              <a:path h="9144000" w="9144000">
                <a:moveTo>
                  <a:pt x="0" y="0"/>
                </a:moveTo>
                <a:lnTo>
                  <a:pt x="9144000" y="0"/>
                </a:lnTo>
                <a:lnTo>
                  <a:pt x="9144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97624" y="1028700"/>
            <a:ext cx="12492751" cy="8229600"/>
          </a:xfrm>
          <a:custGeom>
            <a:avLst/>
            <a:gdLst/>
            <a:ahLst/>
            <a:cxnLst/>
            <a:rect r="r" b="b" t="t" l="l"/>
            <a:pathLst>
              <a:path h="8229600" w="12492751">
                <a:moveTo>
                  <a:pt x="0" y="0"/>
                </a:moveTo>
                <a:lnTo>
                  <a:pt x="12492752" y="0"/>
                </a:lnTo>
                <a:lnTo>
                  <a:pt x="1249275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067692" y="9258300"/>
            <a:ext cx="4220308" cy="1028700"/>
          </a:xfrm>
          <a:custGeom>
            <a:avLst/>
            <a:gdLst/>
            <a:ahLst/>
            <a:cxnLst/>
            <a:rect r="r" b="b" t="t" l="l"/>
            <a:pathLst>
              <a:path h="1028700" w="4220308">
                <a:moveTo>
                  <a:pt x="0" y="0"/>
                </a:moveTo>
                <a:lnTo>
                  <a:pt x="4220308" y="0"/>
                </a:lnTo>
                <a:lnTo>
                  <a:pt x="4220308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52355" y="-10287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54534" y="1028700"/>
            <a:ext cx="4504766" cy="1965952"/>
          </a:xfrm>
          <a:custGeom>
            <a:avLst/>
            <a:gdLst/>
            <a:ahLst/>
            <a:cxnLst/>
            <a:rect r="r" b="b" t="t" l="l"/>
            <a:pathLst>
              <a:path h="1965952" w="4504766">
                <a:moveTo>
                  <a:pt x="0" y="0"/>
                </a:moveTo>
                <a:lnTo>
                  <a:pt x="4504766" y="0"/>
                </a:lnTo>
                <a:lnTo>
                  <a:pt x="4504766" y="1965952"/>
                </a:lnTo>
                <a:lnTo>
                  <a:pt x="0" y="19659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4929" t="0" r="0" b="-56663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028700" y="7200900"/>
            <a:ext cx="4714309" cy="2057400"/>
          </a:xfrm>
          <a:custGeom>
            <a:avLst/>
            <a:gdLst/>
            <a:ahLst/>
            <a:cxnLst/>
            <a:rect r="r" b="b" t="t" l="l"/>
            <a:pathLst>
              <a:path h="2057400" w="4714309">
                <a:moveTo>
                  <a:pt x="4714309" y="0"/>
                </a:moveTo>
                <a:lnTo>
                  <a:pt x="0" y="0"/>
                </a:lnTo>
                <a:lnTo>
                  <a:pt x="0" y="2057400"/>
                </a:lnTo>
                <a:lnTo>
                  <a:pt x="4714309" y="2057400"/>
                </a:lnTo>
                <a:lnTo>
                  <a:pt x="471430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4929" t="0" r="0" b="-5666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571625"/>
            <a:ext cx="10335266" cy="3571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000"/>
              </a:lnSpc>
            </a:pPr>
            <a:r>
              <a:rPr lang="en-US" b="true" sz="12000" spc="600">
                <a:solidFill>
                  <a:srgbClr val="545454"/>
                </a:solidFill>
                <a:latin typeface="Mont Bold"/>
                <a:ea typeface="Mont Bold"/>
                <a:cs typeface="Mont Bold"/>
                <a:sym typeface="Mont Bold"/>
              </a:rPr>
              <a:t>BUSINESS </a:t>
            </a:r>
            <a:r>
              <a:rPr lang="en-US" b="true" sz="12000" spc="600">
                <a:solidFill>
                  <a:srgbClr val="C5161D"/>
                </a:solidFill>
                <a:latin typeface="Mont Bold"/>
                <a:ea typeface="Mont Bold"/>
                <a:cs typeface="Mont Bold"/>
                <a:sym typeface="Mont Bold"/>
              </a:rPr>
              <a:t>MODEL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018145" y="4819650"/>
            <a:ext cx="9241155" cy="3343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399"/>
              </a:lnSpc>
            </a:pPr>
            <a:r>
              <a:rPr lang="en-US" sz="5999" b="true">
                <a:solidFill>
                  <a:srgbClr val="C5161D"/>
                </a:solidFill>
                <a:latin typeface="Mont Bold"/>
                <a:ea typeface="Mont Bold"/>
                <a:cs typeface="Mont Bold"/>
                <a:sym typeface="Mont Bold"/>
              </a:rPr>
              <a:t>SaaS Product</a:t>
            </a:r>
          </a:p>
          <a:p>
            <a:pPr algn="r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C5161D"/>
                </a:solidFill>
                <a:latin typeface="Mont Bold"/>
                <a:ea typeface="Mont Bold"/>
                <a:cs typeface="Mont Bold"/>
                <a:sym typeface="Mont Bold"/>
              </a:rPr>
              <a:t>APIs as Service</a:t>
            </a:r>
          </a:p>
          <a:p>
            <a:pPr algn="r">
              <a:lnSpc>
                <a:spcPts val="8399"/>
              </a:lnSpc>
              <a:spcBef>
                <a:spcPct val="0"/>
              </a:spcBef>
            </a:pPr>
            <a:r>
              <a:rPr lang="en-US" b="true" sz="5999">
                <a:solidFill>
                  <a:srgbClr val="C5161D"/>
                </a:solidFill>
                <a:latin typeface="Mont Bold"/>
                <a:ea typeface="Mont Bold"/>
                <a:cs typeface="Mont Bold"/>
                <a:sym typeface="Mont Bold"/>
              </a:rPr>
              <a:t>Freemium with Add-Ons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0" y="0"/>
            <a:ext cx="4220308" cy="1028700"/>
          </a:xfrm>
          <a:custGeom>
            <a:avLst/>
            <a:gdLst/>
            <a:ahLst/>
            <a:cxnLst/>
            <a:rect r="r" b="b" t="t" l="l"/>
            <a:pathLst>
              <a:path h="1028700" w="4220308">
                <a:moveTo>
                  <a:pt x="0" y="0"/>
                </a:moveTo>
                <a:lnTo>
                  <a:pt x="4220308" y="0"/>
                </a:lnTo>
                <a:lnTo>
                  <a:pt x="4220308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25555" y="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52355" y="-10287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54534" y="1028700"/>
            <a:ext cx="4504766" cy="1965952"/>
          </a:xfrm>
          <a:custGeom>
            <a:avLst/>
            <a:gdLst/>
            <a:ahLst/>
            <a:cxnLst/>
            <a:rect r="r" b="b" t="t" l="l"/>
            <a:pathLst>
              <a:path h="1965952" w="4504766">
                <a:moveTo>
                  <a:pt x="0" y="0"/>
                </a:moveTo>
                <a:lnTo>
                  <a:pt x="4504766" y="0"/>
                </a:lnTo>
                <a:lnTo>
                  <a:pt x="4504766" y="1965952"/>
                </a:lnTo>
                <a:lnTo>
                  <a:pt x="0" y="19659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24929" t="0" r="0" b="-56663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028700" y="7200900"/>
            <a:ext cx="4714309" cy="2057400"/>
          </a:xfrm>
          <a:custGeom>
            <a:avLst/>
            <a:gdLst/>
            <a:ahLst/>
            <a:cxnLst/>
            <a:rect r="r" b="b" t="t" l="l"/>
            <a:pathLst>
              <a:path h="2057400" w="4714309">
                <a:moveTo>
                  <a:pt x="4714309" y="0"/>
                </a:moveTo>
                <a:lnTo>
                  <a:pt x="0" y="0"/>
                </a:lnTo>
                <a:lnTo>
                  <a:pt x="0" y="2057400"/>
                </a:lnTo>
                <a:lnTo>
                  <a:pt x="4714309" y="2057400"/>
                </a:lnTo>
                <a:lnTo>
                  <a:pt x="4714309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24929" t="0" r="0" b="-56663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976367" y="4010025"/>
            <a:ext cx="10335266" cy="204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2000"/>
              </a:lnSpc>
            </a:pPr>
            <a:r>
              <a:rPr lang="en-US" b="true" sz="12000" spc="600">
                <a:solidFill>
                  <a:srgbClr val="004189"/>
                </a:solidFill>
                <a:latin typeface="Mont Bold"/>
                <a:ea typeface="Mont Bold"/>
                <a:cs typeface="Mont Bold"/>
                <a:sym typeface="Mont Bold"/>
              </a:rPr>
              <a:t>THANK</a:t>
            </a:r>
            <a:r>
              <a:rPr lang="en-US" b="true" sz="12000" spc="600">
                <a:solidFill>
                  <a:srgbClr val="545454"/>
                </a:solidFill>
                <a:latin typeface="Mont Bold"/>
                <a:ea typeface="Mont Bold"/>
                <a:cs typeface="Mont Bold"/>
                <a:sym typeface="Mont Bold"/>
              </a:rPr>
              <a:t> </a:t>
            </a:r>
            <a:r>
              <a:rPr lang="en-US" b="true" sz="12000" spc="600">
                <a:solidFill>
                  <a:srgbClr val="C5161D"/>
                </a:solidFill>
                <a:latin typeface="Mont Bold"/>
                <a:ea typeface="Mont Bold"/>
                <a:cs typeface="Mont Bold"/>
                <a:sym typeface="Mont Bold"/>
              </a:rPr>
              <a:t>YOU!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25555" y="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52355" y="-10287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-10800000">
            <a:off x="15612155" y="7611155"/>
            <a:ext cx="2675845" cy="2675845"/>
          </a:xfrm>
          <a:custGeom>
            <a:avLst/>
            <a:gdLst/>
            <a:ahLst/>
            <a:cxnLst/>
            <a:rect r="r" b="b" t="t" l="l"/>
            <a:pathLst>
              <a:path h="2675845" w="2675845">
                <a:moveTo>
                  <a:pt x="2675845" y="2675845"/>
                </a:moveTo>
                <a:lnTo>
                  <a:pt x="0" y="2675845"/>
                </a:lnTo>
                <a:lnTo>
                  <a:pt x="0" y="0"/>
                </a:lnTo>
                <a:lnTo>
                  <a:pt x="2675845" y="0"/>
                </a:lnTo>
                <a:lnTo>
                  <a:pt x="2675845" y="267584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469406" y="3248025"/>
            <a:ext cx="11349188" cy="3571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00"/>
              </a:lnSpc>
            </a:pPr>
            <a:r>
              <a:rPr lang="en-US" b="true" sz="12000" spc="600">
                <a:solidFill>
                  <a:srgbClr val="004189"/>
                </a:solidFill>
                <a:latin typeface="Mont Bold"/>
                <a:ea typeface="Mont Bold"/>
                <a:cs typeface="Mont Bold"/>
                <a:sym typeface="Mont Bold"/>
              </a:rPr>
              <a:t>ANY</a:t>
            </a:r>
            <a:r>
              <a:rPr lang="en-US" b="true" sz="12000" spc="600">
                <a:solidFill>
                  <a:srgbClr val="545454"/>
                </a:solidFill>
                <a:latin typeface="Mont Bold"/>
                <a:ea typeface="Mont Bold"/>
                <a:cs typeface="Mont Bold"/>
                <a:sym typeface="Mont Bold"/>
              </a:rPr>
              <a:t> </a:t>
            </a:r>
            <a:r>
              <a:rPr lang="en-US" b="true" sz="12000" spc="600">
                <a:solidFill>
                  <a:srgbClr val="C5161D"/>
                </a:solidFill>
                <a:latin typeface="Mont Bold"/>
                <a:ea typeface="Mont Bold"/>
                <a:cs typeface="Mont Bold"/>
                <a:sym typeface="Mont Bold"/>
              </a:rPr>
              <a:t>QUESTIONS?!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702790" y="3113954"/>
            <a:ext cx="4131773" cy="380123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2341318"/>
            <a:ext cx="4579286" cy="178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00"/>
              </a:lnSpc>
            </a:pPr>
            <a:r>
              <a:rPr lang="en-US" b="true" sz="6000" spc="120">
                <a:solidFill>
                  <a:srgbClr val="C5161D"/>
                </a:solidFill>
                <a:latin typeface="Mont Bold"/>
                <a:ea typeface="Mont Bold"/>
                <a:cs typeface="Mont Bold"/>
                <a:sym typeface="Mont Bold"/>
              </a:rPr>
              <a:t>REAL</a:t>
            </a:r>
            <a:r>
              <a:rPr lang="en-US" b="true" sz="6000" spc="120">
                <a:solidFill>
                  <a:srgbClr val="FF3131"/>
                </a:solidFill>
                <a:latin typeface="Mont Bold"/>
                <a:ea typeface="Mont Bold"/>
                <a:cs typeface="Mont Bold"/>
                <a:sym typeface="Mont Bold"/>
              </a:rPr>
              <a:t> </a:t>
            </a:r>
            <a:r>
              <a:rPr lang="en-US" b="true" sz="6000" spc="120">
                <a:solidFill>
                  <a:srgbClr val="004189"/>
                </a:solidFill>
                <a:latin typeface="Mont Bold"/>
                <a:ea typeface="Mont Bold"/>
                <a:cs typeface="Mont Bold"/>
                <a:sym typeface="Mont Bold"/>
              </a:rPr>
              <a:t>SCENARIO</a:t>
            </a:r>
            <a:r>
              <a:rPr lang="en-US" b="true" sz="6000" spc="120">
                <a:solidFill>
                  <a:srgbClr val="004AAD"/>
                </a:solidFill>
                <a:latin typeface="Mont Bold"/>
                <a:ea typeface="Mont Bold"/>
                <a:cs typeface="Mont Bold"/>
                <a:sym typeface="Mont Bold"/>
              </a:rPr>
              <a:t>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418457" y="7534324"/>
            <a:ext cx="2538809" cy="841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b="true" sz="5000">
                <a:solidFill>
                  <a:srgbClr val="FFFFFF"/>
                </a:solidFill>
                <a:latin typeface="Mont Bold"/>
                <a:ea typeface="Mont Bold"/>
                <a:cs typeface="Mont Bold"/>
                <a:sym typeface="Mont Bold"/>
              </a:rPr>
              <a:t>2025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223493" y="6991399"/>
            <a:ext cx="11134815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Mont"/>
                <a:ea typeface="Mont"/>
                <a:cs typeface="Mont"/>
                <a:sym typeface="Mont"/>
              </a:rPr>
              <a:t>Scanned documents (citizenship, NID, PAN etc.)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067692" y="0"/>
            <a:ext cx="4220308" cy="1028700"/>
          </a:xfrm>
          <a:custGeom>
            <a:avLst/>
            <a:gdLst/>
            <a:ahLst/>
            <a:cxnLst/>
            <a:rect r="r" b="b" t="t" l="l"/>
            <a:pathLst>
              <a:path h="1028700" w="4220308">
                <a:moveTo>
                  <a:pt x="0" y="0"/>
                </a:moveTo>
                <a:lnTo>
                  <a:pt x="4220308" y="0"/>
                </a:lnTo>
                <a:lnTo>
                  <a:pt x="4220308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fade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52355" y="-10287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962445" y="-10287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42830" y="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325555" y="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152355" y="72009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077245" y="72009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192045" y="72009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325555" y="72009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0" y="0"/>
            <a:ext cx="2675845" cy="2675845"/>
          </a:xfrm>
          <a:custGeom>
            <a:avLst/>
            <a:gdLst/>
            <a:ahLst/>
            <a:cxnLst/>
            <a:rect r="r" b="b" t="t" l="l"/>
            <a:pathLst>
              <a:path h="2675845" w="2675845">
                <a:moveTo>
                  <a:pt x="0" y="0"/>
                </a:moveTo>
                <a:lnTo>
                  <a:pt x="2675845" y="0"/>
                </a:lnTo>
                <a:lnTo>
                  <a:pt x="2675845" y="2675845"/>
                </a:lnTo>
                <a:lnTo>
                  <a:pt x="0" y="26758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545397" y="6519088"/>
            <a:ext cx="7197206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0"/>
              </a:lnSpc>
            </a:pPr>
            <a:r>
              <a:rPr lang="en-US" sz="3200" spc="320">
                <a:solidFill>
                  <a:srgbClr val="545454"/>
                </a:solidFill>
                <a:latin typeface="Open Sauce"/>
                <a:ea typeface="Open Sauce"/>
                <a:cs typeface="Open Sauce"/>
                <a:sym typeface="Open Sauce"/>
              </a:rPr>
              <a:t>By Team Bad Request</a:t>
            </a:r>
          </a:p>
        </p:txBody>
      </p:sp>
      <p:sp>
        <p:nvSpPr>
          <p:cNvPr name="AutoShape 12" id="12"/>
          <p:cNvSpPr/>
          <p:nvPr/>
        </p:nvSpPr>
        <p:spPr>
          <a:xfrm>
            <a:off x="3818435" y="6729908"/>
            <a:ext cx="2676503" cy="0"/>
          </a:xfrm>
          <a:prstGeom prst="line">
            <a:avLst/>
          </a:prstGeom>
          <a:ln cap="flat" w="19050">
            <a:solidFill>
              <a:srgbClr val="00418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11764487" y="6729908"/>
            <a:ext cx="2676503" cy="0"/>
          </a:xfrm>
          <a:prstGeom prst="line">
            <a:avLst/>
          </a:prstGeom>
          <a:ln cap="flat" w="19050">
            <a:solidFill>
              <a:srgbClr val="C5161D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2648233" y="3155772"/>
            <a:ext cx="12991533" cy="2949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b="true" sz="9999" spc="499">
                <a:solidFill>
                  <a:srgbClr val="004189"/>
                </a:solidFill>
                <a:latin typeface="Mont Bold"/>
                <a:ea typeface="Mont Bold"/>
                <a:cs typeface="Mont Bold"/>
                <a:sym typeface="Mont Bold"/>
              </a:rPr>
              <a:t>FIXING THE </a:t>
            </a:r>
            <a:r>
              <a:rPr lang="en-US" b="true" sz="9999" spc="499">
                <a:solidFill>
                  <a:srgbClr val="C5161D"/>
                </a:solidFill>
                <a:latin typeface="Mont Bold"/>
                <a:ea typeface="Mont Bold"/>
                <a:cs typeface="Mont Bold"/>
                <a:sym typeface="Mont Bold"/>
              </a:rPr>
              <a:t>“BAD REQUEST” 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4077217" y="0"/>
            <a:ext cx="4220308" cy="1028700"/>
          </a:xfrm>
          <a:custGeom>
            <a:avLst/>
            <a:gdLst/>
            <a:ahLst/>
            <a:cxnLst/>
            <a:rect r="r" b="b" t="t" l="l"/>
            <a:pathLst>
              <a:path h="1028700" w="4220308">
                <a:moveTo>
                  <a:pt x="0" y="0"/>
                </a:moveTo>
                <a:lnTo>
                  <a:pt x="4220308" y="0"/>
                </a:lnTo>
                <a:lnTo>
                  <a:pt x="4220308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448750" y="3371084"/>
            <a:ext cx="3230742" cy="240690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231257" y="3169993"/>
            <a:ext cx="2607993" cy="2607993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5344472" y="6024522"/>
            <a:ext cx="1439298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4189"/>
                </a:solidFill>
                <a:latin typeface="Mont"/>
                <a:ea typeface="Mont"/>
                <a:cs typeface="Mont"/>
                <a:sym typeface="Mont"/>
              </a:rPr>
              <a:t>Upload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072143" y="6024522"/>
            <a:ext cx="926221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4189"/>
                </a:solidFill>
                <a:latin typeface="Mont"/>
                <a:ea typeface="Mont"/>
                <a:cs typeface="Mont"/>
                <a:sym typeface="Mont"/>
              </a:rPr>
              <a:t>Wait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105792" y="0"/>
            <a:ext cx="4220308" cy="1028700"/>
          </a:xfrm>
          <a:custGeom>
            <a:avLst/>
            <a:gdLst/>
            <a:ahLst/>
            <a:cxnLst/>
            <a:rect r="r" b="b" t="t" l="l"/>
            <a:pathLst>
              <a:path h="1028700" w="4220308">
                <a:moveTo>
                  <a:pt x="0" y="0"/>
                </a:moveTo>
                <a:lnTo>
                  <a:pt x="4220308" y="0"/>
                </a:lnTo>
                <a:lnTo>
                  <a:pt x="4220308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9144000" y="2590378"/>
            <a:ext cx="4805164" cy="312335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877738" y="6152307"/>
            <a:ext cx="10954130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4189"/>
                </a:solidFill>
                <a:latin typeface="Mont"/>
                <a:ea typeface="Mont"/>
                <a:cs typeface="Mont"/>
                <a:sym typeface="Mont"/>
              </a:rPr>
              <a:t>error message:</a:t>
            </a:r>
            <a:r>
              <a:rPr lang="en-US" sz="3000">
                <a:solidFill>
                  <a:srgbClr val="C5161D"/>
                </a:solidFill>
                <a:latin typeface="Mont"/>
                <a:ea typeface="Mont"/>
                <a:cs typeface="Mont"/>
                <a:sym typeface="Mont"/>
              </a:rPr>
              <a:t> “We couldn’t process your documents.”.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105792" y="0"/>
            <a:ext cx="4220308" cy="1028700"/>
          </a:xfrm>
          <a:custGeom>
            <a:avLst/>
            <a:gdLst/>
            <a:ahLst/>
            <a:cxnLst/>
            <a:rect r="r" b="b" t="t" l="l"/>
            <a:pathLst>
              <a:path h="1028700" w="4220308">
                <a:moveTo>
                  <a:pt x="0" y="0"/>
                </a:moveTo>
                <a:lnTo>
                  <a:pt x="4220308" y="0"/>
                </a:lnTo>
                <a:lnTo>
                  <a:pt x="4220308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62445" y="-10287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77245" y="-10287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92045" y="-10287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325555" y="-10287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25555" y="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962445" y="72009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077245" y="72009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192045" y="72009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325555" y="72009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648233" y="2825889"/>
            <a:ext cx="12991533" cy="4216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b="true" sz="9999" spc="499">
                <a:solidFill>
                  <a:srgbClr val="004189"/>
                </a:solidFill>
                <a:latin typeface="Mont Bold"/>
                <a:ea typeface="Mont Bold"/>
                <a:cs typeface="Mont Bold"/>
                <a:sym typeface="Mont Bold"/>
              </a:rPr>
              <a:t>WHY NEPALESE BANKS ARE</a:t>
            </a:r>
            <a:r>
              <a:rPr lang="en-US" b="true" sz="9999" spc="499">
                <a:solidFill>
                  <a:srgbClr val="C5161D"/>
                </a:solidFill>
                <a:latin typeface="Mont Bold"/>
                <a:ea typeface="Mont Bold"/>
                <a:cs typeface="Mont Bold"/>
                <a:sym typeface="Mont Bold"/>
              </a:rPr>
              <a:t> STRUGGLING?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4067692" y="0"/>
            <a:ext cx="4220308" cy="1028700"/>
          </a:xfrm>
          <a:custGeom>
            <a:avLst/>
            <a:gdLst/>
            <a:ahLst/>
            <a:cxnLst/>
            <a:rect r="r" b="b" t="t" l="l"/>
            <a:pathLst>
              <a:path h="1028700" w="4220308">
                <a:moveTo>
                  <a:pt x="0" y="0"/>
                </a:moveTo>
                <a:lnTo>
                  <a:pt x="4220308" y="0"/>
                </a:lnTo>
                <a:lnTo>
                  <a:pt x="4220308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16515" y="4279297"/>
            <a:ext cx="1236587" cy="1236587"/>
          </a:xfrm>
          <a:custGeom>
            <a:avLst/>
            <a:gdLst/>
            <a:ahLst/>
            <a:cxnLst/>
            <a:rect r="r" b="b" t="t" l="l"/>
            <a:pathLst>
              <a:path h="1236587" w="1236587">
                <a:moveTo>
                  <a:pt x="0" y="0"/>
                </a:moveTo>
                <a:lnTo>
                  <a:pt x="1236587" y="0"/>
                </a:lnTo>
                <a:lnTo>
                  <a:pt x="1236587" y="1236586"/>
                </a:lnTo>
                <a:lnTo>
                  <a:pt x="0" y="1236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16515" y="2630617"/>
            <a:ext cx="1236587" cy="1236587"/>
          </a:xfrm>
          <a:custGeom>
            <a:avLst/>
            <a:gdLst/>
            <a:ahLst/>
            <a:cxnLst/>
            <a:rect r="r" b="b" t="t" l="l"/>
            <a:pathLst>
              <a:path h="1236587" w="1236587">
                <a:moveTo>
                  <a:pt x="0" y="0"/>
                </a:moveTo>
                <a:lnTo>
                  <a:pt x="1236587" y="0"/>
                </a:lnTo>
                <a:lnTo>
                  <a:pt x="1236587" y="1236587"/>
                </a:lnTo>
                <a:lnTo>
                  <a:pt x="0" y="12365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16515" y="5925458"/>
            <a:ext cx="1236587" cy="1236587"/>
          </a:xfrm>
          <a:custGeom>
            <a:avLst/>
            <a:gdLst/>
            <a:ahLst/>
            <a:cxnLst/>
            <a:rect r="r" b="b" t="t" l="l"/>
            <a:pathLst>
              <a:path h="1236587" w="1236587">
                <a:moveTo>
                  <a:pt x="0" y="0"/>
                </a:moveTo>
                <a:lnTo>
                  <a:pt x="1236587" y="0"/>
                </a:lnTo>
                <a:lnTo>
                  <a:pt x="1236587" y="1236587"/>
                </a:lnTo>
                <a:lnTo>
                  <a:pt x="0" y="12365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67703" y="2848861"/>
            <a:ext cx="11134815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545454"/>
                </a:solidFill>
                <a:latin typeface="Mont"/>
                <a:ea typeface="Mont"/>
                <a:cs typeface="Mont"/>
                <a:sym typeface="Mont"/>
              </a:rPr>
              <a:t>Scanned documents (citizenship, utility bill, income proof)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67703" y="4497540"/>
            <a:ext cx="7550625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545454"/>
                </a:solidFill>
                <a:latin typeface="Mont"/>
                <a:ea typeface="Mont"/>
                <a:cs typeface="Mont"/>
                <a:sym typeface="Mont"/>
              </a:rPr>
              <a:t>Slow processing = poor responsiveness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67703" y="6145365"/>
            <a:ext cx="4012982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545454"/>
                </a:solidFill>
                <a:latin typeface="Mont"/>
                <a:ea typeface="Mont"/>
                <a:cs typeface="Mont"/>
                <a:sym typeface="Mont"/>
              </a:rPr>
              <a:t>Loan approval times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067692" y="0"/>
            <a:ext cx="4220308" cy="1028700"/>
          </a:xfrm>
          <a:custGeom>
            <a:avLst/>
            <a:gdLst/>
            <a:ahLst/>
            <a:cxnLst/>
            <a:rect r="r" b="b" t="t" l="l"/>
            <a:pathLst>
              <a:path h="1028700" w="4220308">
                <a:moveTo>
                  <a:pt x="0" y="0"/>
                </a:moveTo>
                <a:lnTo>
                  <a:pt x="4220308" y="0"/>
                </a:lnTo>
                <a:lnTo>
                  <a:pt x="4220308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62445" y="-10287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77245" y="-10287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92045" y="-10287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325555" y="-10287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325555" y="30861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962445" y="72009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077245" y="72009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192045" y="72009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325555" y="7200900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648233" y="2825889"/>
            <a:ext cx="12991533" cy="4216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b="true" sz="9999" spc="499">
                <a:solidFill>
                  <a:srgbClr val="004189"/>
                </a:solidFill>
                <a:latin typeface="Mont Bold"/>
                <a:ea typeface="Mont Bold"/>
                <a:cs typeface="Mont Bold"/>
                <a:sym typeface="Mont Bold"/>
              </a:rPr>
              <a:t>IT’S NOT THE LOAN.</a:t>
            </a:r>
            <a:r>
              <a:rPr lang="en-US" b="true" sz="9999" spc="499">
                <a:solidFill>
                  <a:srgbClr val="545454"/>
                </a:solidFill>
                <a:latin typeface="Mont Bold"/>
                <a:ea typeface="Mont Bold"/>
                <a:cs typeface="Mont Bold"/>
                <a:sym typeface="Mont Bold"/>
              </a:rPr>
              <a:t> </a:t>
            </a:r>
            <a:r>
              <a:rPr lang="en-US" b="true" sz="9999" spc="499">
                <a:solidFill>
                  <a:srgbClr val="C5161D"/>
                </a:solidFill>
                <a:latin typeface="Mont Bold"/>
                <a:ea typeface="Mont Bold"/>
                <a:cs typeface="Mont Bold"/>
                <a:sym typeface="Mont Bold"/>
              </a:rPr>
              <a:t>IT’S THE DOCUMENTS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4067692" y="0"/>
            <a:ext cx="4220308" cy="1028700"/>
          </a:xfrm>
          <a:custGeom>
            <a:avLst/>
            <a:gdLst/>
            <a:ahLst/>
            <a:cxnLst/>
            <a:rect r="r" b="b" t="t" l="l"/>
            <a:pathLst>
              <a:path h="1028700" w="4220308">
                <a:moveTo>
                  <a:pt x="0" y="0"/>
                </a:moveTo>
                <a:lnTo>
                  <a:pt x="4220308" y="0"/>
                </a:lnTo>
                <a:lnTo>
                  <a:pt x="4220308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16515" y="4279297"/>
            <a:ext cx="1236587" cy="1236587"/>
          </a:xfrm>
          <a:custGeom>
            <a:avLst/>
            <a:gdLst/>
            <a:ahLst/>
            <a:cxnLst/>
            <a:rect r="r" b="b" t="t" l="l"/>
            <a:pathLst>
              <a:path h="1236587" w="1236587">
                <a:moveTo>
                  <a:pt x="0" y="0"/>
                </a:moveTo>
                <a:lnTo>
                  <a:pt x="1236587" y="0"/>
                </a:lnTo>
                <a:lnTo>
                  <a:pt x="1236587" y="1236586"/>
                </a:lnTo>
                <a:lnTo>
                  <a:pt x="0" y="1236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16515" y="2630617"/>
            <a:ext cx="1236587" cy="1236587"/>
          </a:xfrm>
          <a:custGeom>
            <a:avLst/>
            <a:gdLst/>
            <a:ahLst/>
            <a:cxnLst/>
            <a:rect r="r" b="b" t="t" l="l"/>
            <a:pathLst>
              <a:path h="1236587" w="1236587">
                <a:moveTo>
                  <a:pt x="0" y="0"/>
                </a:moveTo>
                <a:lnTo>
                  <a:pt x="1236587" y="0"/>
                </a:lnTo>
                <a:lnTo>
                  <a:pt x="1236587" y="1236587"/>
                </a:lnTo>
                <a:lnTo>
                  <a:pt x="0" y="12365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816515" y="5925458"/>
            <a:ext cx="1236587" cy="1236587"/>
          </a:xfrm>
          <a:custGeom>
            <a:avLst/>
            <a:gdLst/>
            <a:ahLst/>
            <a:cxnLst/>
            <a:rect r="r" b="b" t="t" l="l"/>
            <a:pathLst>
              <a:path h="1236587" w="1236587">
                <a:moveTo>
                  <a:pt x="0" y="0"/>
                </a:moveTo>
                <a:lnTo>
                  <a:pt x="1236587" y="0"/>
                </a:lnTo>
                <a:lnTo>
                  <a:pt x="1236587" y="1236587"/>
                </a:lnTo>
                <a:lnTo>
                  <a:pt x="0" y="12365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67703" y="2848861"/>
            <a:ext cx="11134815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545454"/>
                </a:solidFill>
                <a:latin typeface="Mont"/>
                <a:ea typeface="Mont"/>
                <a:cs typeface="Mont"/>
                <a:sym typeface="Mont"/>
              </a:rPr>
              <a:t>Manual reviews of poor scans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67703" y="4497540"/>
            <a:ext cx="7550625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545454"/>
                </a:solidFill>
                <a:latin typeface="Mont"/>
                <a:ea typeface="Mont"/>
                <a:cs typeface="Mont"/>
                <a:sym typeface="Mont"/>
              </a:rPr>
              <a:t>Misfiled or unopenable documents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67703" y="5877002"/>
            <a:ext cx="11972677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545454"/>
                </a:solidFill>
                <a:latin typeface="Mont"/>
                <a:ea typeface="Mont"/>
                <a:cs typeface="Mont"/>
                <a:sym typeface="Mont"/>
              </a:rPr>
              <a:t>Over 40% of dissatisfaction tied to service quality and communication gaps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067692" y="0"/>
            <a:ext cx="4220308" cy="1028700"/>
          </a:xfrm>
          <a:custGeom>
            <a:avLst/>
            <a:gdLst/>
            <a:ahLst/>
            <a:cxnLst/>
            <a:rect r="r" b="b" t="t" l="l"/>
            <a:pathLst>
              <a:path h="1028700" w="4220308">
                <a:moveTo>
                  <a:pt x="0" y="0"/>
                </a:moveTo>
                <a:lnTo>
                  <a:pt x="4220308" y="0"/>
                </a:lnTo>
                <a:lnTo>
                  <a:pt x="4220308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DAGmIZqhEpQ</dc:identifier>
  <dcterms:modified xsi:type="dcterms:W3CDTF">2011-08-01T06:04:30Z</dcterms:modified>
  <cp:revision>1</cp:revision>
  <dc:title>Fixing the “Bad Request”</dc:title>
</cp:coreProperties>
</file>